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2"/>
  </p:notesMasterIdLst>
  <p:sldIdLst>
    <p:sldId id="257" r:id="rId2"/>
    <p:sldId id="271" r:id="rId3"/>
    <p:sldId id="272" r:id="rId4"/>
    <p:sldId id="273" r:id="rId5"/>
    <p:sldId id="308" r:id="rId6"/>
    <p:sldId id="274" r:id="rId7"/>
    <p:sldId id="276" r:id="rId8"/>
    <p:sldId id="275" r:id="rId9"/>
    <p:sldId id="290" r:id="rId10"/>
    <p:sldId id="277" r:id="rId11"/>
    <p:sldId id="278" r:id="rId12"/>
    <p:sldId id="284" r:id="rId13"/>
    <p:sldId id="287" r:id="rId14"/>
    <p:sldId id="288" r:id="rId15"/>
    <p:sldId id="285" r:id="rId16"/>
    <p:sldId id="286" r:id="rId17"/>
    <p:sldId id="289" r:id="rId18"/>
    <p:sldId id="292" r:id="rId19"/>
    <p:sldId id="293" r:id="rId20"/>
    <p:sldId id="294" r:id="rId21"/>
    <p:sldId id="295" r:id="rId22"/>
    <p:sldId id="291" r:id="rId23"/>
    <p:sldId id="283" r:id="rId24"/>
    <p:sldId id="279" r:id="rId25"/>
    <p:sldId id="280" r:id="rId26"/>
    <p:sldId id="309" r:id="rId27"/>
    <p:sldId id="281" r:id="rId28"/>
    <p:sldId id="297" r:id="rId29"/>
    <p:sldId id="296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27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032" autoAdjust="0"/>
  </p:normalViewPr>
  <p:slideViewPr>
    <p:cSldViewPr snapToGrid="0">
      <p:cViewPr>
        <p:scale>
          <a:sx n="100" d="100"/>
          <a:sy n="100" d="100"/>
        </p:scale>
        <p:origin x="5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1T13:33:46.8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2029 182 24575,'-4'0'0,"1"1"0,0-1 0,0 1 0,0 0 0,0 0 0,0 0 0,0 0 0,0 0 0,0 1 0,0 0 0,0-1 0,1 1 0,-1 0 0,1 0 0,-4 4 0,-35 44 0,17-20 0,16-19 0,0 0 0,0 0 0,1 1 0,-8 20 0,9-20 0,0 0 0,0 0 0,-1-1 0,0 0 0,-12 13 0,5-8 0,2 1 0,0 0 0,-14 26 0,-9 13 0,-10 5 0,-2 18 0,37-66 0,1 1 0,0 0 0,-7 18 0,-10 14 0,13-24 0,3-6 0,0-1 0,-1 1 0,-16 16 0,-18 24 0,-4 3 0,38-46 0,0 0 0,-13 20 0,15-19 0,-1-1 0,-18 19 0,-8 8 0,23-26 0,1 0 0,-26 21 0,29-28 0,0 1 0,-15 19 0,16-18 0,0 0 0,-17 15 0,13-14 0,0 1 0,2 0 0,-1 1 0,1 1 0,-11 17 0,9-11 0,-26 28 0,-42 50 0,65-78 0,9-11 0,-1 0 0,0 0 0,-14 12 0,12-12 0,1 1 0,-1 0 0,2 0 0,-11 15 0,-20 25 0,16-24 0,1 1 0,1 1 0,-19 33 0,0 0 0,15-18 0,17-29 0,-1-1 0,0 0 0,-13 16 0,15-20 0,0 0 0,1 0 0,0 1 0,-7 15 0,-2 5 0,-44 70 0,17-20 0,2 20 0,-24 44 0,25-52 0,23-47 0,12-32 0,-1-1 0,0 0 0,-6 12 0,2-6 0,0 0 0,2 1 0,-7 25 0,7-21 0,-15 36 0,17-46 0,0 0 0,1 1 0,0-1 0,-2 13 0,3-10 0,0-1 0,-10 25 0,2-9 0,-10 48 0,5-15 0,2-26 0,9-28 0,1 0 0,0 1 0,0-1 0,1 1 0,-1 13 0,1-3 0,-2 0 0,-10 38 0,8-39 0,1 1 0,1 0 0,-1 20 0,-5 31 0,6-49 0,-2 42 0,7 271 0,0-309 0,2-1 0,1 0 0,10 36 0,4 18 0,-10-39 0,21 56 0,-23-78 0,1 0 0,0 0 0,13 19 0,3 10 0,-14-28 0,0 0 0,1 0 0,1-1 0,0 0 0,2-1 0,0-1 0,22 23 0,-13-15 0,-17-18 0,0-1 0,0 0 0,0 0 0,0 0 0,1 0 0,12 7 0,-8-7 0,0-1 0,0 0 0,1-1 0,-1 0 0,1 0 0,0-1 0,0-1 0,11 1 0,-18-2 0,12 3 0,0 0 0,28 10 0,-31-9 0,1 1 0,0-2 0,0 0 0,14 1 0,18 0 0,64 16 0,-29-5 0,-41-6 0,19 2 0,17 1 0,-35-4 0,2 0 0,-23-4 0,1-1 0,33 2 0,-9-4 0,-6 0 0,67-7 0,-95 5 0,0-1 0,0 0 0,-1-1 0,1 0 0,0-1 0,-1 0 0,0-1 0,0 0 0,0-1 0,14-10 0,12-11 0,-24 18 0,1-1 0,-1 0 0,0-1 0,-1 0 0,0 0 0,16-24 0,25-34 0,-27 38 0,-19 22 0,-1 1 0,0-1 0,-1-1 0,4-9 0,9-18 0,60-123 0,-53 104 0,32-79 0,-9 39 0,67-124 0,-60 136 0,11-29 0,-52 92 0,32-36 0,8-11 0,52-82 0,-84 120 0,-13 19 0,-1 0 0,0 0 0,10-23 0,-11 20 0,0 0 0,1 0 0,0 1 0,1 0 0,0 0 0,13-13 0,-12 14 0,0 0 0,-1-1 0,0-1 0,7-16 0,20-33 0,9-6 0,-16 34 0,0 2 0,35-31 0,-3 3 0,-37 34 0,-2-1 0,-1-1 0,24-43 0,-42 68 0,35-53 0,62-74 0,-48 67 0,-11 15 0,-20 26 0,-2 0 0,17-28 0,-6 4 0,-13 23 0,19-41 0,-27 51 0,0 0 0,0 1 0,13-15 0,16-26 0,32-51 0,-44 71 0,26-48 0,-42 67 0,1 0 0,18-21 0,-19 25 0,-1 0 0,0 0 0,0-1 0,-1 0 0,8-18 0,-8 15 0,0 0 0,16-24 0,10-19 0,45-121 0,-74 168 0,0 0 0,-1 0 0,0-1 0,1-17 0,-2 16 0,0 1 0,1-1 0,6-17 0,-4 13 0,0 1 0,-1-1 0,-1 0 0,-1 0 0,-1 0 0,0-32 0,-2 27 0,2-1 0,1 1 0,5-27 0,-3 28 0,-1 0 0,0-26 0,-2 25 0,1 0 0,5-23 0,-2 11 0,-1-1 0,-1 0 0,-6-69 0,1 25 0,3 64 0,-1 1 0,0-1 0,-1 1 0,-1 0 0,0-1 0,-1 1 0,0 0 0,-2 0 0,1 0 0,-2 1 0,-12-24 0,7 18 0,-1 1 0,-1 1 0,0 0 0,-1 0 0,-19-16 0,24 28 0,1 0 0,-1 0 0,-1 1 0,1 0 0,-1 1 0,1 0 0,-1 0 0,0 1 0,-20-2 0,-24-6 0,42 7 0,-25-8 0,-59-8 0,43 11 0,33 4 0,-1 1 0,-24-1 0,-349 5 0,379-2 0,0 0 0,-26-7 0,-26-2 0,9 10 0,32 1 0,1-2 0,-1 0 0,-44-9 0,37 5 0,-1 1 0,1 1 0,-1 2 0,-40 4 0,-5-1 0,42-3 0,-39 0 0,71 2 0,-1-1 0,1 1 0,0 0 0,-1 0 0,1 1 0,0 0 0,0 0 0,0 0 0,0 0 0,-8 5 0,9-2 0,0-1 0,0 1 0,0 0 0,0 0 0,-5 10 0,-3 4 0,-1 3 0,11-19 0,0 1 0,0-1 0,-1 1 0,1-1 0,-1 0 0,0 1 0,0-1 0,0-1 0,0 1 0,0 0 0,-1-1 0,-4 3 0,-119 65 0,105-53-1365,15-7-5461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https://www.youtube.com/watch?v=sUCiDU8GhMA (old)</a:t>
            </a:r>
          </a:p>
          <a:p>
            <a:r>
              <a:rPr lang="en-US" dirty="0"/>
              <a:t>https://www.youtube.com/watch?v=hsp1OAcoLBY (new)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https://arxiv.org/pdf/1706.03762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6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https://2020machinelearning.medium.com/decoding-the-key-query-value-mechanism-in-transformer-models-thru-a-deep-discussion-with-claude-ai-2da5a66d4f8e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86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https://archive.is/sbg5t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74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Input: This represents the input to the feedforward network, typically the output from the multi-head attention mechanism in a transformer layer. </a:t>
            </a:r>
          </a:p>
          <a:p>
            <a:endParaRPr lang="en-US" dirty="0"/>
          </a:p>
          <a:p>
            <a:r>
              <a:rPr lang="en-US" dirty="0"/>
              <a:t>Layer Norm: A layer normalization step, which normalizes the input across the feature dimension. This helps in stabilizing the learning process. </a:t>
            </a:r>
          </a:p>
          <a:p>
            <a:endParaRPr lang="en-US" dirty="0"/>
          </a:p>
          <a:p>
            <a:r>
              <a:rPr lang="en-US" dirty="0"/>
              <a:t>Dense Layer 1: The first fully connected layer. In transformers, this layer usually expands the dimensionality of the input, often by a factor of 4. It's followed by a </a:t>
            </a:r>
            <a:r>
              <a:rPr lang="en-US" dirty="0" err="1"/>
              <a:t>ReLU</a:t>
            </a:r>
            <a:r>
              <a:rPr lang="en-US" dirty="0"/>
              <a:t> (Rectified Linear Unit) activation function. </a:t>
            </a:r>
          </a:p>
          <a:p>
            <a:endParaRPr lang="en-US" dirty="0"/>
          </a:p>
          <a:p>
            <a:r>
              <a:rPr lang="en-US" dirty="0"/>
              <a:t>Dropout: A regularization technique that randomly sets a fraction of input units to 0 at each update during training, which helps prevent overfitting. </a:t>
            </a:r>
          </a:p>
          <a:p>
            <a:endParaRPr lang="en-US" dirty="0"/>
          </a:p>
          <a:p>
            <a:r>
              <a:rPr lang="en-US" dirty="0"/>
              <a:t>Dense Layer 2: The second dense layer, which projects the data back to the original dimensionality. </a:t>
            </a:r>
          </a:p>
          <a:p>
            <a:endParaRPr lang="en-US" dirty="0"/>
          </a:p>
          <a:p>
            <a:r>
              <a:rPr lang="en-US" dirty="0"/>
              <a:t>Residual Connection: This is shown by the dashed red line at the top. It allows the network to bypass the feedforward layers if necessary, which helps in training very deep networks.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86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translating a sentence from English to French: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Self-Attention</a:t>
            </a:r>
            <a:r>
              <a:rPr lang="en-US" dirty="0"/>
              <a:t> in the Decoder: Helps the decoder understand how each French word relates to the previously translated French words.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Encoder-Decoder Attention</a:t>
            </a:r>
            <a:r>
              <a:rPr lang="en-US" dirty="0"/>
              <a:t>: Helps the decoder understand which English words (or phrases) are relevant for translating the current French word.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Feedforward Layer</a:t>
            </a:r>
            <a:r>
              <a:rPr lang="en-US" dirty="0"/>
              <a:t>: Takes the attended information and processes it to generate the final output in French.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99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https://blog.google/products/search/search-language-understanding-bert/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7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24D7A1D-8657-DC73-D513-31C3DE628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22" y="1453040"/>
            <a:ext cx="6271523" cy="395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A9989-56D7-2038-3CAD-C716359E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" y="1149585"/>
            <a:ext cx="6575665" cy="449913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9947FF8-699D-4B51-5E50-5A59879F842E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599277" y="1166842"/>
            <a:ext cx="5569111" cy="452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Contextual Understanding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Self-attention enables the model to capture dependencies between words, regardless of their distance in the sentence. For example, in the sentence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"The cat sat on the mat, and it was soft,"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word "it" refers to "mat," and self-attention helps the model make this connection.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Unlike RNNs, which process sequences one word at a time, self-attention allows for parallel computation, making Transformers much more efficient for training on large datasets.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Positional Encoding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Since self-attention doesn't inherently consider the order of words, Transformers use positional encoding to add information about the position of each word in the sequence.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FF839-208E-A82F-0398-5EB97EED4BBB}"/>
              </a:ext>
            </a:extLst>
          </p:cNvPr>
          <p:cNvSpPr/>
          <p:nvPr/>
        </p:nvSpPr>
        <p:spPr>
          <a:xfrm>
            <a:off x="550069" y="3429000"/>
            <a:ext cx="204311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9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12FA-5605-330B-6B36-6DAF6B6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9806"/>
            <a:ext cx="9905998" cy="1478570"/>
          </a:xfrm>
        </p:spPr>
        <p:txBody>
          <a:bodyPr/>
          <a:lstStyle/>
          <a:p>
            <a:r>
              <a:rPr lang="en-US" dirty="0"/>
              <a:t>Self-attention example:</a:t>
            </a:r>
            <a:br>
              <a:rPr lang="en-US" dirty="0"/>
            </a:br>
            <a:r>
              <a:rPr lang="en-US" dirty="0"/>
              <a:t>“The cat sat on the mat, and it was soft”</a:t>
            </a:r>
          </a:p>
        </p:txBody>
      </p:sp>
      <p:pic>
        <p:nvPicPr>
          <p:cNvPr id="6" name="Picture 5" descr="A diagram of a model">
            <a:extLst>
              <a:ext uri="{FF2B5EF4-FFF2-40B4-BE49-F238E27FC236}">
                <a16:creationId xmlns:a16="http://schemas.microsoft.com/office/drawing/2014/main" id="{CA13E2AF-C24E-43F6-4D64-51702FDF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73" y="1371984"/>
            <a:ext cx="7363980" cy="54313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D27B3A-38C4-4F27-5524-258F80D89265}"/>
                  </a:ext>
                </a:extLst>
              </p14:cNvPr>
              <p14:cNvContentPartPr/>
              <p14:nvPr/>
            </p14:nvContentPartPr>
            <p14:xfrm>
              <a:off x="4238548" y="1678144"/>
              <a:ext cx="1405440" cy="1789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D27B3A-38C4-4F27-5524-258F80D892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2428" y="1672024"/>
                <a:ext cx="1417680" cy="18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815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CE6603-369B-D3B1-8018-C653E470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" y="521718"/>
            <a:ext cx="10767993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18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E631A-FE37-EF67-526D-F50A4744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43" y="1483923"/>
            <a:ext cx="9533114" cy="38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9BB42-F1A2-A913-EA2E-0404EBA2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1" y="296908"/>
            <a:ext cx="1127095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9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80E22A-57C3-C5BD-E481-41198C9E0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18" y="1111629"/>
            <a:ext cx="8800964" cy="565199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E659391-7CC0-6439-86CB-2AB234D0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158"/>
            <a:ext cx="9905998" cy="1478570"/>
          </a:xfrm>
        </p:spPr>
        <p:txBody>
          <a:bodyPr/>
          <a:lstStyle/>
          <a:p>
            <a:r>
              <a:rPr lang="en-US" dirty="0"/>
              <a:t>Training example</a:t>
            </a:r>
          </a:p>
        </p:txBody>
      </p:sp>
    </p:spTree>
    <p:extLst>
      <p:ext uri="{BB962C8B-B14F-4D97-AF65-F5344CB8AC3E}">
        <p14:creationId xmlns:p14="http://schemas.microsoft.com/office/powerpoint/2010/main" val="1853148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F3DB-4605-67DB-CF8E-300BB63A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"/>
            <a:ext cx="9905998" cy="1478570"/>
          </a:xfrm>
        </p:spPr>
        <p:txBody>
          <a:bodyPr/>
          <a:lstStyle/>
          <a:p>
            <a:r>
              <a:rPr lang="en-US" dirty="0"/>
              <a:t>Inference example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6C3D0714-507E-F78A-2C5C-E9D8FF6A1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25" y="1128326"/>
            <a:ext cx="8201750" cy="55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8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60BDD5-F10A-24C4-D9EE-271EEB8A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0" y="567442"/>
            <a:ext cx="10371719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33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32251-DB01-C990-6A98-F4B2E7F8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80" y="571252"/>
            <a:ext cx="11301439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6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FC0ED-D934-ADF7-0C0E-DF0ABB42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3" y="563631"/>
            <a:ext cx="10996613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7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1D80-551A-BAB7-50D5-0DB84AF1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videos to watch?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AF8E3-02AD-A889-9B25-9C752274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78" y="1870185"/>
            <a:ext cx="6322657" cy="2290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AD32A8-D81D-D15F-A081-2CA5A11CD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880" y="4312589"/>
            <a:ext cx="7491709" cy="21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66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51D35-6058-0C50-C379-2F6CBE1A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25" y="597924"/>
            <a:ext cx="11415749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74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8B452-7B19-C1C9-E72D-7AD32305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9" y="556011"/>
            <a:ext cx="11552921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31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774E-D796-0453-29E5-D43850B8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</a:p>
        </p:txBody>
      </p:sp>
    </p:spTree>
    <p:extLst>
      <p:ext uri="{BB962C8B-B14F-4D97-AF65-F5344CB8AC3E}">
        <p14:creationId xmlns:p14="http://schemas.microsoft.com/office/powerpoint/2010/main" val="1330669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D26F8-E842-805B-549B-4468C89F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810" y="605545"/>
            <a:ext cx="8992379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5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16E92D-3386-1418-140F-D8B39F8197BC}"/>
              </a:ext>
            </a:extLst>
          </p:cNvPr>
          <p:cNvGrpSpPr/>
          <p:nvPr/>
        </p:nvGrpSpPr>
        <p:grpSpPr>
          <a:xfrm>
            <a:off x="1674782" y="347209"/>
            <a:ext cx="8842435" cy="6163582"/>
            <a:chOff x="2945705" y="634456"/>
            <a:chExt cx="8415078" cy="5911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CCB827-943E-F320-4E55-1BB130E9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5705" y="634456"/>
              <a:ext cx="8415078" cy="591112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666791-8B8B-E5A1-3A1C-460DF21A045C}"/>
                </a:ext>
              </a:extLst>
            </p:cNvPr>
            <p:cNvSpPr/>
            <p:nvPr/>
          </p:nvSpPr>
          <p:spPr>
            <a:xfrm>
              <a:off x="3697604" y="4575489"/>
              <a:ext cx="2512695" cy="4214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093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2EED77-124F-3164-D8A0-2A825BD5C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315"/>
            <a:ext cx="12192000" cy="368418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8B0CFE-22E8-6F01-51EB-4DFC3619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336"/>
            <a:ext cx="9905998" cy="1478570"/>
          </a:xfrm>
        </p:spPr>
        <p:txBody>
          <a:bodyPr/>
          <a:lstStyle/>
          <a:p>
            <a:r>
              <a:rPr lang="en-US" dirty="0"/>
              <a:t>Feedforward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35309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eed-forward and feedback networks - Neural Networks with R [Book]">
            <a:extLst>
              <a:ext uri="{FF2B5EF4-FFF2-40B4-BE49-F238E27FC236}">
                <a16:creationId xmlns:a16="http://schemas.microsoft.com/office/drawing/2014/main" id="{5BCA4A43-ADCF-539E-FA29-821C98650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8"/>
            <a:ext cx="12192000" cy="659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19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A5DE12-40A7-A9AF-C964-DCFA914A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128" y="419651"/>
            <a:ext cx="8453743" cy="60186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2D66F-46CB-F36E-7597-D347291C5AA3}"/>
              </a:ext>
            </a:extLst>
          </p:cNvPr>
          <p:cNvSpPr/>
          <p:nvPr/>
        </p:nvSpPr>
        <p:spPr>
          <a:xfrm>
            <a:off x="7043736" y="3879055"/>
            <a:ext cx="2628901" cy="835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0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ADAB7A-8723-FB30-6343-A3CE317F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7" y="535185"/>
            <a:ext cx="11702986" cy="578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21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93CA-61D6-B138-98B3-66A06814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Variants: Bert (Encoder only)</a:t>
            </a:r>
          </a:p>
        </p:txBody>
      </p:sp>
    </p:spTree>
    <p:extLst>
      <p:ext uri="{BB962C8B-B14F-4D97-AF65-F5344CB8AC3E}">
        <p14:creationId xmlns:p14="http://schemas.microsoft.com/office/powerpoint/2010/main" val="299648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1C03B6-29E9-4FE6-9269-329BA3A3A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548390"/>
            <a:ext cx="12078747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7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3D749-3771-DAB8-D837-4A02CAC5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2" y="535192"/>
            <a:ext cx="10443056" cy="57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91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2928E-8688-E35C-FECC-9C321FB87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00" y="0"/>
            <a:ext cx="823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9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B1EF7-9E75-6248-3B3B-4F6FC886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2" y="563631"/>
            <a:ext cx="11248095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33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F7E36-055B-7FAC-E89A-76144302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9" y="472322"/>
            <a:ext cx="11087541" cy="59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4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FCCD0-104B-48A2-45AE-05FC4A224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639838"/>
            <a:ext cx="11621507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20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AD6A2-9E6C-EF2A-95D4-9CA30C7A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75" y="681874"/>
            <a:ext cx="11626650" cy="54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69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313FD-6652-5C5B-EBFF-8DA609F1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80" y="510287"/>
            <a:ext cx="11301439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64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5D33D-71C3-1E40-31CD-187B8672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9" y="912394"/>
            <a:ext cx="11261303" cy="50332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6EDE5D-F63C-D13E-631E-BFBA155DD85D}"/>
              </a:ext>
            </a:extLst>
          </p:cNvPr>
          <p:cNvSpPr/>
          <p:nvPr/>
        </p:nvSpPr>
        <p:spPr>
          <a:xfrm>
            <a:off x="9014460" y="2842260"/>
            <a:ext cx="1485900" cy="586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57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B48FF-CDF7-F67B-C360-98C02EC4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78" y="394212"/>
            <a:ext cx="10954645" cy="606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61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72471-8C1D-9B8B-5283-00AE3789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80" y="395977"/>
            <a:ext cx="11301439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3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D60438D-5DD7-19AB-4678-C8A58A94AE1E}"/>
              </a:ext>
            </a:extLst>
          </p:cNvPr>
          <p:cNvGrpSpPr/>
          <p:nvPr/>
        </p:nvGrpSpPr>
        <p:grpSpPr>
          <a:xfrm>
            <a:off x="512908" y="425489"/>
            <a:ext cx="11166184" cy="6007023"/>
            <a:chOff x="512908" y="425489"/>
            <a:chExt cx="11166184" cy="6007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480F06-DD3A-2B90-328D-B9FE701D386E}"/>
                </a:ext>
              </a:extLst>
            </p:cNvPr>
            <p:cNvGrpSpPr/>
            <p:nvPr/>
          </p:nvGrpSpPr>
          <p:grpSpPr>
            <a:xfrm>
              <a:off x="512908" y="425489"/>
              <a:ext cx="11166184" cy="6007023"/>
              <a:chOff x="449113" y="340429"/>
              <a:chExt cx="11166184" cy="600702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A818EA7-3819-71A8-4445-44D1E38AC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9113" y="340429"/>
                <a:ext cx="11166184" cy="600702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D23EA4-15EC-9C59-2DD3-292B3FC2F98E}"/>
                  </a:ext>
                </a:extLst>
              </p:cNvPr>
              <p:cNvSpPr txBox="1"/>
              <p:nvPr/>
            </p:nvSpPr>
            <p:spPr>
              <a:xfrm>
                <a:off x="808074" y="2417136"/>
                <a:ext cx="1485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Bank (Robber)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(River) Bank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31A0F0-5741-EB39-33DD-895375DB2384}"/>
                  </a:ext>
                </a:extLst>
              </p:cNvPr>
              <p:cNvSpPr txBox="1"/>
              <p:nvPr/>
            </p:nvSpPr>
            <p:spPr>
              <a:xfrm>
                <a:off x="3852528" y="2417135"/>
                <a:ext cx="691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1211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1211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FBE498-AB3B-760B-90B5-2C7677EB5826}"/>
                </a:ext>
              </a:extLst>
            </p:cNvPr>
            <p:cNvSpPr txBox="1"/>
            <p:nvPr/>
          </p:nvSpPr>
          <p:spPr>
            <a:xfrm>
              <a:off x="1513567" y="2023731"/>
              <a:ext cx="3218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Before Transformers Came Along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019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C51B6-AFFE-1D07-D61D-E7F6F6B03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931" y="296681"/>
            <a:ext cx="7704137" cy="62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83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1E793-3B0D-62C2-54A7-7BD50658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99" y="472184"/>
            <a:ext cx="10181202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23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717C4-113D-D8FF-6CB8-35360728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57" y="77656"/>
            <a:ext cx="7018480" cy="6493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3A1B9-A76D-508F-DB68-D45769889D48}"/>
              </a:ext>
            </a:extLst>
          </p:cNvPr>
          <p:cNvSpPr txBox="1"/>
          <p:nvPr/>
        </p:nvSpPr>
        <p:spPr>
          <a:xfrm>
            <a:off x="3055088" y="1233377"/>
            <a:ext cx="2913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Hyperparameter determines how many encoders and decoders you have</a:t>
            </a:r>
          </a:p>
        </p:txBody>
      </p:sp>
    </p:spTree>
    <p:extLst>
      <p:ext uri="{BB962C8B-B14F-4D97-AF65-F5344CB8AC3E}">
        <p14:creationId xmlns:p14="http://schemas.microsoft.com/office/powerpoint/2010/main" val="95941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35905-1161-0A99-9085-0790DF71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0" y="281667"/>
            <a:ext cx="10836579" cy="6294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8DB8C3-C49E-EFFA-CC52-175919C29E87}"/>
              </a:ext>
            </a:extLst>
          </p:cNvPr>
          <p:cNvSpPr txBox="1"/>
          <p:nvPr/>
        </p:nvSpPr>
        <p:spPr>
          <a:xfrm>
            <a:off x="751367" y="3274828"/>
            <a:ext cx="1991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Built with attention mechanisms in the core architecture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77A70C-4AA8-2B30-EBE2-14185DA6E946}"/>
              </a:ext>
            </a:extLst>
          </p:cNvPr>
          <p:cNvSpPr/>
          <p:nvPr/>
        </p:nvSpPr>
        <p:spPr>
          <a:xfrm>
            <a:off x="3636335" y="3926958"/>
            <a:ext cx="1687031" cy="326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18215A-1D55-E606-FE11-26CFBD78A1C2}"/>
              </a:ext>
            </a:extLst>
          </p:cNvPr>
          <p:cNvSpPr/>
          <p:nvPr/>
        </p:nvSpPr>
        <p:spPr>
          <a:xfrm>
            <a:off x="6797750" y="3650319"/>
            <a:ext cx="1687031" cy="326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8107-174F-7106-FA51-8FAC017B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511729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2561</TotalTime>
  <Words>530</Words>
  <Application>Microsoft Office PowerPoint</Application>
  <PresentationFormat>Widescreen</PresentationFormat>
  <Paragraphs>51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Tw Cen MT</vt:lpstr>
      <vt:lpstr>Circuit</vt:lpstr>
      <vt:lpstr>PowerPoint Presentation</vt:lpstr>
      <vt:lpstr>Two videos to watch?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Self-Attention</vt:lpstr>
      <vt:lpstr>PowerPoint Presentation</vt:lpstr>
      <vt:lpstr>Self-attention example: “The cat sat on the mat, and it was soft”</vt:lpstr>
      <vt:lpstr>PowerPoint Presentation</vt:lpstr>
      <vt:lpstr>PowerPoint Presentation</vt:lpstr>
      <vt:lpstr>PowerPoint Presentation</vt:lpstr>
      <vt:lpstr>Training example</vt:lpstr>
      <vt:lpstr>Inference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 Forward</vt:lpstr>
      <vt:lpstr>PowerPoint Presentation</vt:lpstr>
      <vt:lpstr>PowerPoint Presentation</vt:lpstr>
      <vt:lpstr>Feedforward architecture</vt:lpstr>
      <vt:lpstr>PowerPoint Presentation</vt:lpstr>
      <vt:lpstr>PowerPoint Presentation</vt:lpstr>
      <vt:lpstr>PowerPoint Presentation</vt:lpstr>
      <vt:lpstr>Transformer Variants: Bert (Encoder only)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13</cp:revision>
  <dcterms:created xsi:type="dcterms:W3CDTF">2024-06-30T01:37:58Z</dcterms:created>
  <dcterms:modified xsi:type="dcterms:W3CDTF">2024-08-31T23:53:41Z</dcterms:modified>
</cp:coreProperties>
</file>